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363" r:id="rId4"/>
    <p:sldId id="361" r:id="rId5"/>
    <p:sldId id="362" r:id="rId6"/>
    <p:sldId id="344" r:id="rId7"/>
    <p:sldId id="364" r:id="rId8"/>
  </p:sldIdLst>
  <p:sldSz cx="10077450" cy="7562850"/>
  <p:notesSz cx="7772400" cy="10058400"/>
  <p:defaultTextStyle>
    <a:defPPr>
      <a:defRPr lang="en-US"/>
    </a:defPPr>
    <a:lvl1pPr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665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499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3332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9164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5289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2347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9405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6462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46" autoAdjust="0"/>
    <p:restoredTop sz="96405"/>
  </p:normalViewPr>
  <p:slideViewPr>
    <p:cSldViewPr>
      <p:cViewPr varScale="1">
        <p:scale>
          <a:sx n="162" d="100"/>
          <a:sy n="162" d="100"/>
        </p:scale>
        <p:origin x="200" y="288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723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719" indent="-285662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2643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9702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6760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5289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47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405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62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058" indent="0" algn="ctr">
              <a:buNone/>
              <a:defRPr/>
            </a:lvl2pPr>
            <a:lvl3pPr marL="914115" indent="0" algn="ctr">
              <a:buNone/>
              <a:defRPr/>
            </a:lvl3pPr>
            <a:lvl4pPr marL="1371173" indent="0" algn="ctr">
              <a:buNone/>
              <a:defRPr/>
            </a:lvl4pPr>
            <a:lvl5pPr marL="1828231" indent="0" algn="ctr">
              <a:buNone/>
              <a:defRPr/>
            </a:lvl5pPr>
            <a:lvl6pPr marL="2285289" indent="0" algn="ctr">
              <a:buNone/>
              <a:defRPr/>
            </a:lvl6pPr>
            <a:lvl7pPr marL="2742347" indent="0" algn="ctr">
              <a:buNone/>
              <a:defRPr/>
            </a:lvl7pPr>
            <a:lvl8pPr marL="3199405" indent="0" algn="ctr">
              <a:buNone/>
              <a:defRPr/>
            </a:lvl8pPr>
            <a:lvl9pPr marL="365646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41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8" indent="0">
              <a:buNone/>
              <a:defRPr sz="1800"/>
            </a:lvl2pPr>
            <a:lvl3pPr marL="914115" indent="0">
              <a:buNone/>
              <a:defRPr sz="1700"/>
            </a:lvl3pPr>
            <a:lvl4pPr marL="1371173" indent="0">
              <a:buNone/>
              <a:defRPr sz="1400"/>
            </a:lvl4pPr>
            <a:lvl5pPr marL="1828231" indent="0">
              <a:buNone/>
              <a:defRPr sz="1400"/>
            </a:lvl5pPr>
            <a:lvl6pPr marL="2285289" indent="0">
              <a:buNone/>
              <a:defRPr sz="1400"/>
            </a:lvl6pPr>
            <a:lvl7pPr marL="2742347" indent="0">
              <a:buNone/>
              <a:defRPr sz="1400"/>
            </a:lvl7pPr>
            <a:lvl8pPr marL="3199405" indent="0">
              <a:buNone/>
              <a:defRPr sz="1400"/>
            </a:lvl8pPr>
            <a:lvl9pPr marL="3656462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1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1" y="2398716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91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91" y="2398716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1628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8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1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2" y="5294316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2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058" indent="0">
              <a:buNone/>
              <a:defRPr sz="2800"/>
            </a:lvl2pPr>
            <a:lvl3pPr marL="914115" indent="0">
              <a:buNone/>
              <a:defRPr sz="2400"/>
            </a:lvl3pPr>
            <a:lvl4pPr marL="1371173" indent="0">
              <a:buNone/>
              <a:defRPr sz="2000"/>
            </a:lvl4pPr>
            <a:lvl5pPr marL="1828231" indent="0">
              <a:buNone/>
              <a:defRPr sz="2000"/>
            </a:lvl5pPr>
            <a:lvl6pPr marL="2285289" indent="0">
              <a:buNone/>
              <a:defRPr sz="2000"/>
            </a:lvl6pPr>
            <a:lvl7pPr marL="2742347" indent="0">
              <a:buNone/>
              <a:defRPr sz="2000"/>
            </a:lvl7pPr>
            <a:lvl8pPr marL="3199405" indent="0">
              <a:buNone/>
              <a:defRPr sz="2000"/>
            </a:lvl8pPr>
            <a:lvl9pPr marL="3656462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2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42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42" y="1770066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42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675" algn="l"/>
                <a:tab pos="1447347" algn="l"/>
                <a:tab pos="2171025" algn="l"/>
                <a:tab pos="2894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6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665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499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3332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9164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622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328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5033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739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665" indent="-323749" algn="l" defTabSz="457058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332" indent="-287248" algn="l" defTabSz="457058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499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6663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832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538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2444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9502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655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8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3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1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89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47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0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62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8F5BC-404D-EF4F-B672-243CC8F041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Axon: Spiking Error Driven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AC8304-80B9-4C44-8D51-F17C337514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Randall C. O’Reilly</a:t>
            </a:r>
          </a:p>
        </p:txBody>
      </p:sp>
    </p:spTree>
    <p:extLst>
      <p:ext uri="{BB962C8B-B14F-4D97-AF65-F5344CB8AC3E}">
        <p14:creationId xmlns:p14="http://schemas.microsoft.com/office/powerpoint/2010/main" val="4131171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8C19C-C59F-B149-9215-C41C94686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6" y="301625"/>
            <a:ext cx="9180516" cy="1262063"/>
          </a:xfrm>
        </p:spPr>
        <p:txBody>
          <a:bodyPr/>
          <a:lstStyle/>
          <a:p>
            <a:r>
              <a:rPr lang="en-US" dirty="0"/>
              <a:t>Advantages of Spikes vs. Rate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A8EE0-C99E-E74F-9D36-0984095A7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/>
              <a:t>More graded dynamics with less momentum: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Constantly refreshed, vs. continual broadcast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“Balanced” between attractor, updating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Augment attentional foreground (synchrony) while still having lower-level background.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Also efficiency: reduced communication cost</a:t>
            </a:r>
          </a:p>
        </p:txBody>
      </p:sp>
    </p:spTree>
    <p:extLst>
      <p:ext uri="{BB962C8B-B14F-4D97-AF65-F5344CB8AC3E}">
        <p14:creationId xmlns:p14="http://schemas.microsoft.com/office/powerpoint/2010/main" val="2669779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29A9E-5E60-3047-AE14-B738E692D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“Raw” spikes are too porous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5AEE6-83E9-0B47-8B98-BD4239F25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/>
              <a:t>Basic </a:t>
            </a:r>
            <a:r>
              <a:rPr lang="en-US" dirty="0" err="1"/>
              <a:t>AdEx</a:t>
            </a:r>
            <a:r>
              <a:rPr lang="en-US" dirty="0"/>
              <a:t> (</a:t>
            </a:r>
            <a:r>
              <a:rPr lang="en-US" dirty="0" err="1"/>
              <a:t>Brette</a:t>
            </a:r>
            <a:r>
              <a:rPr lang="en-US" dirty="0"/>
              <a:t> &amp; </a:t>
            </a:r>
            <a:r>
              <a:rPr lang="en-US" dirty="0" err="1"/>
              <a:t>Gurstner</a:t>
            </a:r>
            <a:r>
              <a:rPr lang="en-US" dirty="0"/>
              <a:t>) simply doesn’t “work”: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For any given input, every single neuron eventually fires in turn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For learning, need a </a:t>
            </a:r>
            <a:r>
              <a:rPr lang="en-US" i="1" dirty="0"/>
              <a:t>specific representation</a:t>
            </a:r>
            <a:r>
              <a:rPr lang="en-US" dirty="0"/>
              <a:t> for each input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Key fix: Add NMDA, GABA-B longer-term (~100 msec) </a:t>
            </a:r>
            <a:r>
              <a:rPr lang="en-US" dirty="0" err="1"/>
              <a:t>bistability</a:t>
            </a:r>
            <a:r>
              <a:rPr lang="en-US" dirty="0"/>
              <a:t> dynamics </a:t>
            </a:r>
            <a:r>
              <a:rPr lang="en-US" i="1" dirty="0"/>
              <a:t>weakly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678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</a:t>
            </a:r>
            <a:r>
              <a:rPr lang="en-US" dirty="0" err="1"/>
              <a:t>Leabra</a:t>
            </a:r>
            <a:r>
              <a:rPr lang="en-US" dirty="0"/>
              <a:t> Error-Driven Learning</a:t>
            </a:r>
            <a:br>
              <a:rPr lang="en-US" dirty="0"/>
            </a:br>
            <a:r>
              <a:rPr lang="en-US" dirty="0"/>
              <a:t>Using Ca</a:t>
            </a:r>
            <a:r>
              <a:rPr lang="en-US" baseline="30000" dirty="0"/>
              <a:t>++</a:t>
            </a:r>
            <a:r>
              <a:rPr lang="en-US" dirty="0"/>
              <a:t> Integrated over Spikes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2106081"/>
            <a:ext cx="9067798" cy="39066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5325" y="6446746"/>
            <a:ext cx="8763000" cy="554613"/>
          </a:xfrm>
          <a:prstGeom prst="rect">
            <a:avLst/>
          </a:prstGeom>
          <a:noFill/>
        </p:spPr>
        <p:txBody>
          <a:bodyPr wrap="square" lIns="91412" tIns="45707" rIns="91412" bIns="45707" rtlCol="0">
            <a:spAutoFit/>
          </a:bodyPr>
          <a:lstStyle/>
          <a:p>
            <a:r>
              <a:rPr lang="en-US" sz="3196" dirty="0" err="1"/>
              <a:t>dW</a:t>
            </a:r>
            <a:r>
              <a:rPr lang="en-US" sz="3196" dirty="0"/>
              <a:t> = Outcome – Expectation = &lt;</a:t>
            </a:r>
            <a:r>
              <a:rPr lang="en-US" sz="3196" dirty="0" err="1"/>
              <a:t>xy</a:t>
            </a:r>
            <a:r>
              <a:rPr lang="en-US" sz="3196" dirty="0"/>
              <a:t>&gt;</a:t>
            </a:r>
            <a:r>
              <a:rPr lang="en-US" sz="3196" baseline="-25000" dirty="0"/>
              <a:t>s</a:t>
            </a:r>
            <a:r>
              <a:rPr lang="en-US" sz="3196" dirty="0"/>
              <a:t> - &lt;</a:t>
            </a:r>
            <a:r>
              <a:rPr lang="en-US" sz="3196" dirty="0" err="1"/>
              <a:t>xy</a:t>
            </a:r>
            <a:r>
              <a:rPr lang="en-US" sz="3196" dirty="0"/>
              <a:t>&gt;</a:t>
            </a:r>
            <a:r>
              <a:rPr lang="en-US" sz="3196" baseline="-25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853976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5F76E-979C-4B44-9054-35BBB7AE7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Longstanding “Hog”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D4FA3-45D2-A342-A6D3-ED925A8EC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/>
              <a:t>Positive feedback loops in bidirectionally connected networks kill larger networks: Hogs</a:t>
            </a:r>
          </a:p>
          <a:p>
            <a:pPr marL="107916" indent="0">
              <a:buNone/>
            </a:pPr>
            <a:r>
              <a:rPr lang="en-US" dirty="0"/>
              <a:t>Biology to the rescue: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Zero sum weight changes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Slowly changing “structural / spine” weights: give it a backbone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Per-neuron target average activity, adapting slowly (bias weights): </a:t>
            </a:r>
            <a:r>
              <a:rPr lang="en-US" dirty="0" err="1"/>
              <a:t>Turrigiano</a:t>
            </a:r>
            <a:r>
              <a:rPr lang="en-US" dirty="0"/>
              <a:t> et al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715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Spine is the backbone</a:t>
            </a:r>
          </a:p>
        </p:txBody>
      </p:sp>
      <p:pic>
        <p:nvPicPr>
          <p:cNvPr id="5" name="Content Placeholder 4" descr="fig_synaps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848" r="-48848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05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9DA42-72DF-F249-999D-0DEF1BEFE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Works!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3FA759-AF31-4C44-B3B6-D560CC5DF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563688"/>
            <a:ext cx="8239125" cy="537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33433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1456EE12-4654-B947-A50E-275249075AF5}" vid="{46971E40-8058-2D46-9F1D-CF3257B2E916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</Template>
  <TotalTime>789</TotalTime>
  <Words>200</Words>
  <Application>Microsoft Macintosh PowerPoint</Application>
  <PresentationFormat>Custom</PresentationFormat>
  <Paragraphs>26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Symbol</vt:lpstr>
      <vt:lpstr>Times New Roman</vt:lpstr>
      <vt:lpstr>Wingdings</vt:lpstr>
      <vt:lpstr>ror_std_emerbrain</vt:lpstr>
      <vt:lpstr>Axon: Spiking Error Driven Learning</vt:lpstr>
      <vt:lpstr>Advantages of Spikes vs. Rate Code</vt:lpstr>
      <vt:lpstr>“Raw” spikes are too porous</vt:lpstr>
      <vt:lpstr>Same Leabra Error-Driven Learning Using Ca++ Integrated over Spikes</vt:lpstr>
      <vt:lpstr>Longstanding “Hog” Problem</vt:lpstr>
      <vt:lpstr>Spine is the backbone</vt:lpstr>
      <vt:lpstr>It Works!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Axon: Spiking Error Driven Learning</dc:title>
  <dc:creator>Randall O'Reilly</dc:creator>
  <cp:lastModifiedBy>Randall O'Reilly</cp:lastModifiedBy>
  <cp:revision>12</cp:revision>
  <dcterms:created xsi:type="dcterms:W3CDTF">2021-08-06T20:20:23Z</dcterms:created>
  <dcterms:modified xsi:type="dcterms:W3CDTF">2021-08-07T09:29:30Z</dcterms:modified>
</cp:coreProperties>
</file>